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67" r:id="rId4"/>
    <p:sldId id="268" r:id="rId5"/>
    <p:sldId id="269" r:id="rId6"/>
    <p:sldId id="270" r:id="rId7"/>
    <p:sldId id="271"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90"/>
  </p:normalViewPr>
  <p:slideViewPr>
    <p:cSldViewPr snapToGrid="0" snapToObjects="1">
      <p:cViewPr varScale="1">
        <p:scale>
          <a:sx n="91" d="100"/>
          <a:sy n="91" d="100"/>
        </p:scale>
        <p:origin x="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5/3/18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5/3/18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5/3/18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5/3/18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5/3/18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Traditional Spanish foods</a:t>
            </a:r>
            <a:endParaRPr lang="en-US" dirty="0"/>
          </a:p>
        </p:txBody>
      </p:sp>
      <p:sp>
        <p:nvSpPr>
          <p:cNvPr id="3" name="Subtitle 2"/>
          <p:cNvSpPr>
            <a:spLocks noGrp="1"/>
          </p:cNvSpPr>
          <p:nvPr>
            <p:ph type="subTitle" idx="1"/>
          </p:nvPr>
        </p:nvSpPr>
        <p:spPr/>
        <p:txBody>
          <a:bodyPr/>
          <a:lstStyle/>
          <a:p>
            <a:r>
              <a:rPr lang="en-US" dirty="0" smtClean="0"/>
              <a:t>By: Alex, Sarah, </a:t>
            </a:r>
            <a:r>
              <a:rPr lang="en-US" dirty="0" err="1" smtClean="0"/>
              <a:t>Caallum</a:t>
            </a:r>
            <a:r>
              <a:rPr lang="en-US" dirty="0" smtClean="0"/>
              <a:t>, and </a:t>
            </a:r>
            <a:r>
              <a:rPr lang="en-US" dirty="0" err="1" smtClean="0"/>
              <a:t>amy</a:t>
            </a:r>
            <a:endParaRPr lang="en-US" dirty="0"/>
          </a:p>
        </p:txBody>
      </p:sp>
    </p:spTree>
    <p:extLst>
      <p:ext uri="{BB962C8B-B14F-4D97-AF65-F5344CB8AC3E}">
        <p14:creationId xmlns:p14="http://schemas.microsoft.com/office/powerpoint/2010/main" val="87041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825674" y="351693"/>
            <a:ext cx="8876193" cy="7047914"/>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err="1" smtClean="0"/>
              <a:t>Torrijas</a:t>
            </a:r>
            <a:endParaRPr lang="en-US" sz="2400" b="1"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This </a:t>
            </a:r>
            <a:r>
              <a:rPr lang="en-US" sz="2400" dirty="0"/>
              <a:t>is a cinnamon-spiced slice of fried bread which can be compared to French toast. This popular dessert can usually only be found around Easter time as this is their traditional Easter dessert. They come in three traditional flavors, milk and cinnamon, wine and maple syrup, or honey soaked.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541" y="2641601"/>
            <a:ext cx="3051126" cy="40681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533" y="2641601"/>
            <a:ext cx="5342467" cy="3561645"/>
          </a:xfrm>
          <a:prstGeom prst="rect">
            <a:avLst/>
          </a:prstGeom>
        </p:spPr>
      </p:pic>
    </p:spTree>
    <p:extLst>
      <p:ext uri="{BB962C8B-B14F-4D97-AF65-F5344CB8AC3E}">
        <p14:creationId xmlns:p14="http://schemas.microsoft.com/office/powerpoint/2010/main" val="182951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56340" y="186267"/>
            <a:ext cx="4236460" cy="704791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lnSpc>
                <a:spcPct val="100000"/>
              </a:lnSpc>
              <a:spcBef>
                <a:spcPts val="0"/>
              </a:spcBef>
              <a:buClrTx/>
              <a:buFontTx/>
              <a:buNone/>
            </a:pPr>
            <a:r>
              <a:rPr lang="en-US" sz="2400" b="1" dirty="0" smtClean="0"/>
              <a:t>Cream </a:t>
            </a:r>
            <a:r>
              <a:rPr lang="en-US" sz="2400" b="1" dirty="0" err="1" smtClean="0"/>
              <a:t>Catalana</a:t>
            </a:r>
            <a:endParaRPr lang="en-US" sz="2400" b="1" dirty="0" smtClean="0"/>
          </a:p>
          <a:p>
            <a:pPr marL="0" indent="0">
              <a:lnSpc>
                <a:spcPct val="100000"/>
              </a:lnSpc>
              <a:spcBef>
                <a:spcPts val="0"/>
              </a:spcBef>
              <a:buClrTx/>
              <a:buNone/>
            </a:pPr>
            <a:r>
              <a:rPr lang="en-US" sz="2400" dirty="0"/>
              <a:t>Often referred to as “Poor man’s crème </a:t>
            </a:r>
            <a:r>
              <a:rPr lang="en-US" sz="2400" dirty="0" err="1"/>
              <a:t>brûlée</a:t>
            </a:r>
            <a:r>
              <a:rPr lang="en-US" sz="2400" dirty="0"/>
              <a:t>. This is a custard dessert from Catalonia which is served in a shallow dish. It consists of creamy egg yolk custard topped with torched and crispy sugar. </a:t>
            </a:r>
          </a:p>
          <a:p>
            <a:pPr marL="0" indent="0">
              <a:lnSpc>
                <a:spcPct val="100000"/>
              </a:lnSpc>
              <a:spcBef>
                <a:spcPts val="0"/>
              </a:spcBef>
              <a:buClrTx/>
              <a:buFontTx/>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340" y="3403600"/>
            <a:ext cx="4255338" cy="3153247"/>
          </a:xfrm>
          <a:prstGeom prst="rect">
            <a:avLst/>
          </a:prstGeom>
        </p:spPr>
      </p:pic>
      <p:sp>
        <p:nvSpPr>
          <p:cNvPr id="6" name="Content Placeholder 2"/>
          <p:cNvSpPr txBox="1">
            <a:spLocks/>
          </p:cNvSpPr>
          <p:nvPr/>
        </p:nvSpPr>
        <p:spPr>
          <a:xfrm>
            <a:off x="6888741" y="186267"/>
            <a:ext cx="4236460" cy="704791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lnSpc>
                <a:spcPct val="100000"/>
              </a:lnSpc>
              <a:spcBef>
                <a:spcPts val="0"/>
              </a:spcBef>
              <a:buClrTx/>
              <a:buFontTx/>
              <a:buNone/>
            </a:pPr>
            <a:r>
              <a:rPr lang="en-US" sz="2400" b="1" dirty="0" smtClean="0"/>
              <a:t>Chocolate </a:t>
            </a:r>
            <a:r>
              <a:rPr lang="en-US" sz="2400" b="1" smtClean="0"/>
              <a:t>and Churros</a:t>
            </a:r>
          </a:p>
          <a:p>
            <a:pPr marL="0" indent="0">
              <a:lnSpc>
                <a:spcPct val="100000"/>
              </a:lnSpc>
              <a:spcBef>
                <a:spcPts val="0"/>
              </a:spcBef>
              <a:buClrTx/>
              <a:buFontTx/>
              <a:buNone/>
            </a:pPr>
            <a:r>
              <a:rPr lang="en-US" sz="2400" dirty="0" smtClean="0"/>
              <a:t>Churros </a:t>
            </a:r>
            <a:r>
              <a:rPr lang="en-US" sz="2400" dirty="0"/>
              <a:t>are tubes of fried dough that are often covered in sugar and cinnamon and then dipped into melted chocolate. While they are considered a dessert, they are often eaten for breakfast and snacks throughout the day. </a:t>
            </a:r>
          </a:p>
          <a:p>
            <a:pPr marL="0" indent="0">
              <a:lnSpc>
                <a:spcPct val="100000"/>
              </a:lnSpc>
              <a:spcBef>
                <a:spcPts val="0"/>
              </a:spcBef>
              <a:buClrTx/>
              <a:buFontTx/>
              <a:buNone/>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741" y="3572933"/>
            <a:ext cx="4781440" cy="3132667"/>
          </a:xfrm>
          <a:prstGeom prst="rect">
            <a:avLst/>
          </a:prstGeom>
        </p:spPr>
      </p:pic>
    </p:spTree>
    <p:extLst>
      <p:ext uri="{BB962C8B-B14F-4D97-AF65-F5344CB8AC3E}">
        <p14:creationId xmlns:p14="http://schemas.microsoft.com/office/powerpoint/2010/main" val="55816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05540" y="0"/>
            <a:ext cx="4236460" cy="704791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lnSpc>
                <a:spcPct val="100000"/>
              </a:lnSpc>
              <a:spcBef>
                <a:spcPts val="0"/>
              </a:spcBef>
              <a:buClrTx/>
              <a:buFontTx/>
              <a:buNone/>
            </a:pPr>
            <a:r>
              <a:rPr lang="en-US" sz="2400" b="1" dirty="0" smtClean="0"/>
              <a:t>Flan</a:t>
            </a:r>
          </a:p>
          <a:p>
            <a:pPr marL="0" indent="0">
              <a:lnSpc>
                <a:spcPct val="100000"/>
              </a:lnSpc>
              <a:spcBef>
                <a:spcPts val="0"/>
              </a:spcBef>
              <a:buClrTx/>
              <a:buNone/>
            </a:pPr>
            <a:r>
              <a:rPr lang="en-US" sz="2400" dirty="0"/>
              <a:t>There are many different types of flan such as vanilla flan, cheese flan, egg flan, chocolate flan, and many more. It is made from milk, sugar and eggs which are then placed in a metal mold that is then placed in hot water. It is then served upside down onto a plate with the top covered in hot caramel. </a:t>
            </a:r>
            <a:endParaRPr lang="en-US" sz="2400" dirty="0" smtClean="0"/>
          </a:p>
          <a:p>
            <a:pPr marL="0" indent="0">
              <a:lnSpc>
                <a:spcPct val="100000"/>
              </a:lnSpc>
              <a:spcBef>
                <a:spcPts val="0"/>
              </a:spcBef>
              <a:buClrTx/>
              <a:buNone/>
            </a:pPr>
            <a:endParaRPr lang="en-US" sz="2400" dirty="0"/>
          </a:p>
          <a:p>
            <a:pPr marL="0" indent="0">
              <a:lnSpc>
                <a:spcPct val="100000"/>
              </a:lnSpc>
              <a:spcBef>
                <a:spcPts val="0"/>
              </a:spcBef>
              <a:buClrTx/>
              <a:buFontTx/>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540" y="4182533"/>
            <a:ext cx="4284132" cy="2675467"/>
          </a:xfrm>
          <a:prstGeom prst="rect">
            <a:avLst/>
          </a:prstGeom>
        </p:spPr>
      </p:pic>
      <p:sp>
        <p:nvSpPr>
          <p:cNvPr id="7" name="Content Placeholder 2"/>
          <p:cNvSpPr txBox="1">
            <a:spLocks/>
          </p:cNvSpPr>
          <p:nvPr/>
        </p:nvSpPr>
        <p:spPr>
          <a:xfrm>
            <a:off x="6811793" y="0"/>
            <a:ext cx="4236460" cy="704791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lnSpc>
                <a:spcPct val="100000"/>
              </a:lnSpc>
              <a:spcBef>
                <a:spcPts val="0"/>
              </a:spcBef>
              <a:buClrTx/>
              <a:buFontTx/>
              <a:buNone/>
            </a:pPr>
            <a:r>
              <a:rPr lang="en-US" sz="2400" b="1" dirty="0" err="1" smtClean="0"/>
              <a:t>Miguelitos</a:t>
            </a:r>
            <a:endParaRPr lang="en-US" sz="2400" b="1" dirty="0"/>
          </a:p>
          <a:p>
            <a:pPr marL="0" indent="0">
              <a:lnSpc>
                <a:spcPct val="100000"/>
              </a:lnSpc>
              <a:spcBef>
                <a:spcPts val="0"/>
              </a:spcBef>
              <a:buClrTx/>
              <a:buFontTx/>
              <a:buNone/>
            </a:pPr>
            <a:r>
              <a:rPr lang="en-US" sz="2400" dirty="0" smtClean="0"/>
              <a:t>These are squares </a:t>
            </a:r>
            <a:r>
              <a:rPr lang="en-US" sz="2400" dirty="0"/>
              <a:t>of fluffy phyllo pastry filled with many fillings such as caramel, chocolate, or cream. </a:t>
            </a:r>
          </a:p>
          <a:p>
            <a:pPr marL="0" indent="0">
              <a:lnSpc>
                <a:spcPct val="100000"/>
              </a:lnSpc>
              <a:spcBef>
                <a:spcPts val="0"/>
              </a:spcBef>
              <a:buClrTx/>
              <a:buNone/>
            </a:pPr>
            <a:endParaRPr lang="en-US" sz="2400" dirty="0"/>
          </a:p>
          <a:p>
            <a:pPr marL="0" indent="0">
              <a:lnSpc>
                <a:spcPct val="100000"/>
              </a:lnSpc>
              <a:spcBef>
                <a:spcPts val="0"/>
              </a:spcBef>
              <a:buClrTx/>
              <a:buFontTx/>
              <a:buNone/>
            </a:pP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149362"/>
            <a:ext cx="4652046" cy="3083038"/>
          </a:xfrm>
          <a:prstGeom prst="rect">
            <a:avLst/>
          </a:prstGeom>
        </p:spPr>
      </p:pic>
    </p:spTree>
    <p:extLst>
      <p:ext uri="{BB962C8B-B14F-4D97-AF65-F5344CB8AC3E}">
        <p14:creationId xmlns:p14="http://schemas.microsoft.com/office/powerpoint/2010/main" val="145181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545" y="220133"/>
            <a:ext cx="10178322" cy="1492132"/>
          </a:xfrm>
        </p:spPr>
        <p:txBody>
          <a:bodyPr/>
          <a:lstStyle/>
          <a:p>
            <a:pPr algn="ctr"/>
            <a:r>
              <a:rPr lang="en-US" dirty="0" smtClean="0"/>
              <a:t>Drinks</a:t>
            </a:r>
            <a:endParaRPr lang="en-US" dirty="0"/>
          </a:p>
        </p:txBody>
      </p:sp>
      <p:sp>
        <p:nvSpPr>
          <p:cNvPr id="4" name="Content Placeholder 2"/>
          <p:cNvSpPr txBox="1">
            <a:spLocks/>
          </p:cNvSpPr>
          <p:nvPr/>
        </p:nvSpPr>
        <p:spPr>
          <a:xfrm>
            <a:off x="1251678" y="966199"/>
            <a:ext cx="5640189" cy="562086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lgn="ctr">
              <a:lnSpc>
                <a:spcPct val="100000"/>
              </a:lnSpc>
              <a:spcBef>
                <a:spcPts val="0"/>
              </a:spcBef>
              <a:buClrTx/>
              <a:buFontTx/>
              <a:buNone/>
            </a:pPr>
            <a:r>
              <a:rPr lang="en-US" sz="2400" b="1" u="sng" dirty="0" smtClean="0">
                <a:latin typeface="American Typewriter" charset="0"/>
                <a:ea typeface="American Typewriter" charset="0"/>
                <a:cs typeface="American Typewriter" charset="0"/>
              </a:rPr>
              <a:t>Cava</a:t>
            </a:r>
          </a:p>
          <a:p>
            <a:pPr marL="457200" indent="-457200">
              <a:lnSpc>
                <a:spcPct val="100000"/>
              </a:lnSpc>
              <a:spcBef>
                <a:spcPts val="0"/>
              </a:spcBef>
              <a:buClrTx/>
              <a:buFontTx/>
              <a:buNone/>
            </a:pPr>
            <a:r>
              <a:rPr lang="en-US" sz="2400" dirty="0" smtClean="0"/>
              <a:t>	Cava </a:t>
            </a:r>
            <a:r>
              <a:rPr lang="en-US" sz="2400" dirty="0"/>
              <a:t>is the Champagne of Spain. Sparkling wines can only be called Champagne if it is from the Champagne region in France, but Spain produces a similar kind, which they call </a:t>
            </a:r>
            <a:r>
              <a:rPr lang="en-US" sz="2400" i="1" dirty="0" smtClean="0"/>
              <a:t>Cava</a:t>
            </a:r>
            <a:r>
              <a:rPr lang="en-US" sz="2400" dirty="0" smtClean="0"/>
              <a:t>. Catalonia </a:t>
            </a:r>
            <a:r>
              <a:rPr lang="en-US" sz="2400" dirty="0"/>
              <a:t>is the most famous region in Spain for producing Cava, with the oldest and largest Cava producers being located there. In fact, most Cava is produced in </a:t>
            </a:r>
            <a:r>
              <a:rPr lang="en-US" sz="2400" dirty="0" smtClean="0"/>
              <a:t>Catalonia. Available </a:t>
            </a:r>
            <a:r>
              <a:rPr lang="en-US" sz="2400" dirty="0"/>
              <a:t>as both </a:t>
            </a:r>
            <a:r>
              <a:rPr lang="en-US" sz="2400" dirty="0" err="1"/>
              <a:t>blanco</a:t>
            </a:r>
            <a:r>
              <a:rPr lang="en-US" sz="2400" dirty="0"/>
              <a:t> (</a:t>
            </a:r>
            <a:r>
              <a:rPr lang="en-US" sz="2400" i="1" dirty="0"/>
              <a:t>white</a:t>
            </a:r>
            <a:r>
              <a:rPr lang="en-US" sz="2400" dirty="0"/>
              <a:t>) and </a:t>
            </a:r>
            <a:r>
              <a:rPr lang="en-US" sz="2400" dirty="0" err="1"/>
              <a:t>rosando</a:t>
            </a:r>
            <a:r>
              <a:rPr lang="en-US" sz="2400" dirty="0"/>
              <a:t> (rosé), Cava is traditionally and often served at celebrations, like at weddings and parties.</a:t>
            </a:r>
          </a:p>
          <a:p>
            <a:pPr marL="457200" indent="-457200">
              <a:lnSpc>
                <a:spcPct val="100000"/>
              </a:lnSpc>
              <a:spcBef>
                <a:spcPts val="0"/>
              </a:spcBef>
              <a:buClrTx/>
              <a:buFont typeface="Arial" panose="020B0604020202020204" pitchFamily="34" charset="0"/>
              <a:buNone/>
            </a:pPr>
            <a:endParaRPr lang="en-US" sz="2400" dirty="0" smtClean="0">
              <a:latin typeface="American Typewriter" charset="0"/>
              <a:ea typeface="American Typewriter" charset="0"/>
              <a:cs typeface="American Typewriter" charset="0"/>
            </a:endParaRPr>
          </a:p>
          <a:p>
            <a:pPr marL="457200" indent="-457200">
              <a:lnSpc>
                <a:spcPct val="100000"/>
              </a:lnSpc>
              <a:spcBef>
                <a:spcPts val="0"/>
              </a:spcBef>
              <a:buClrTx/>
              <a:buFontTx/>
              <a:buNone/>
            </a:pPr>
            <a:endParaRPr lang="en-US" sz="2400"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734" y="1256064"/>
            <a:ext cx="4330700" cy="4330700"/>
          </a:xfrm>
          <a:prstGeom prst="rect">
            <a:avLst/>
          </a:prstGeom>
        </p:spPr>
      </p:pic>
    </p:spTree>
    <p:extLst>
      <p:ext uri="{BB962C8B-B14F-4D97-AF65-F5344CB8AC3E}">
        <p14:creationId xmlns:p14="http://schemas.microsoft.com/office/powerpoint/2010/main" val="112207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34744" y="441265"/>
            <a:ext cx="10178322" cy="35935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lgn="ctr">
              <a:lnSpc>
                <a:spcPct val="100000"/>
              </a:lnSpc>
              <a:spcBef>
                <a:spcPts val="0"/>
              </a:spcBef>
              <a:buClrTx/>
              <a:buFontTx/>
              <a:buNone/>
            </a:pPr>
            <a:r>
              <a:rPr lang="en-US" sz="2400" b="1" u="sng" dirty="0" smtClean="0">
                <a:latin typeface="American Typewriter" charset="0"/>
                <a:ea typeface="American Typewriter" charset="0"/>
                <a:cs typeface="American Typewriter" charset="0"/>
              </a:rPr>
              <a:t>Sangria</a:t>
            </a:r>
          </a:p>
          <a:p>
            <a:pPr marL="457200" indent="-457200">
              <a:lnSpc>
                <a:spcPct val="100000"/>
              </a:lnSpc>
              <a:spcBef>
                <a:spcPts val="0"/>
              </a:spcBef>
              <a:buClrTx/>
              <a:buFontTx/>
              <a:buNone/>
            </a:pPr>
            <a:r>
              <a:rPr lang="en-US" sz="2400" dirty="0" smtClean="0"/>
              <a:t>Sangria </a:t>
            </a:r>
            <a:r>
              <a:rPr lang="en-US" sz="2400" dirty="0"/>
              <a:t>is a famous summertime drink consumed in </a:t>
            </a:r>
            <a:r>
              <a:rPr lang="en-US" sz="2400" dirty="0" smtClean="0"/>
              <a:t>Spain. </a:t>
            </a:r>
            <a:r>
              <a:rPr lang="en-US" sz="2400" i="1" dirty="0" smtClean="0"/>
              <a:t>The </a:t>
            </a:r>
            <a:r>
              <a:rPr lang="en-US" sz="2400" i="1" dirty="0"/>
              <a:t>base alcohol is red wine, but brandy and triple sec are also included, with the addition of lemon-lime soda, ice, lemons, oranges and </a:t>
            </a:r>
            <a:r>
              <a:rPr lang="en-US" sz="2400" i="1" dirty="0" smtClean="0"/>
              <a:t>sugar.</a:t>
            </a:r>
            <a:r>
              <a:rPr lang="en-US" sz="2400" dirty="0"/>
              <a:t> </a:t>
            </a:r>
            <a:r>
              <a:rPr lang="en-US" sz="2400" dirty="0" smtClean="0"/>
              <a:t>Sangria </a:t>
            </a:r>
            <a:r>
              <a:rPr lang="en-US" sz="2400" dirty="0"/>
              <a:t>is often made in a large bowl or pitcher so it’s often served at parties and gatherings</a:t>
            </a:r>
            <a:r>
              <a:rPr lang="en-US" sz="2400" dirty="0" smtClean="0"/>
              <a:t>!</a:t>
            </a:r>
            <a:r>
              <a:rPr lang="en-US" sz="2400" dirty="0"/>
              <a:t/>
            </a:r>
            <a:br>
              <a:rPr lang="en-US" sz="2400" dirty="0"/>
            </a:br>
            <a:endParaRPr lang="en-US" sz="2400" dirty="0" smtClean="0">
              <a:latin typeface="American Typewriter" charset="0"/>
              <a:ea typeface="American Typewriter" charset="0"/>
              <a:cs typeface="American Typewriter" charset="0"/>
            </a:endParaRPr>
          </a:p>
          <a:p>
            <a:pPr marL="457200" indent="-457200">
              <a:lnSpc>
                <a:spcPct val="100000"/>
              </a:lnSpc>
              <a:spcBef>
                <a:spcPts val="0"/>
              </a:spcBef>
              <a:buClrTx/>
              <a:buFontTx/>
              <a:buNone/>
            </a:pPr>
            <a:endParaRPr lang="en-US" sz="2400"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154" y="2751666"/>
            <a:ext cx="5671245" cy="3780830"/>
          </a:xfrm>
          <a:prstGeom prst="rect">
            <a:avLst/>
          </a:prstGeom>
        </p:spPr>
      </p:pic>
    </p:spTree>
    <p:extLst>
      <p:ext uri="{BB962C8B-B14F-4D97-AF65-F5344CB8AC3E}">
        <p14:creationId xmlns:p14="http://schemas.microsoft.com/office/powerpoint/2010/main" val="178445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48477" y="390466"/>
            <a:ext cx="4895123" cy="35935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lgn="ctr">
              <a:lnSpc>
                <a:spcPct val="100000"/>
              </a:lnSpc>
              <a:spcBef>
                <a:spcPts val="0"/>
              </a:spcBef>
              <a:buClrTx/>
              <a:buFontTx/>
              <a:buNone/>
            </a:pPr>
            <a:r>
              <a:rPr lang="en-US" sz="2400" b="1" u="sng" dirty="0" err="1" smtClean="0">
                <a:latin typeface="American Typewriter" charset="0"/>
                <a:ea typeface="American Typewriter" charset="0"/>
                <a:cs typeface="American Typewriter" charset="0"/>
              </a:rPr>
              <a:t>Kalimotxo</a:t>
            </a:r>
            <a:endParaRPr lang="en-US" sz="2400" b="1" u="sng" dirty="0" smtClean="0">
              <a:latin typeface="American Typewriter" charset="0"/>
              <a:ea typeface="American Typewriter" charset="0"/>
              <a:cs typeface="American Typewriter" charset="0"/>
            </a:endParaRPr>
          </a:p>
          <a:p>
            <a:pPr marL="457200" indent="-457200">
              <a:lnSpc>
                <a:spcPct val="100000"/>
              </a:lnSpc>
              <a:spcBef>
                <a:spcPts val="0"/>
              </a:spcBef>
              <a:buClrTx/>
              <a:buFontTx/>
              <a:buNone/>
            </a:pPr>
            <a:r>
              <a:rPr lang="en-US" sz="2400" dirty="0" smtClean="0"/>
              <a:t>	</a:t>
            </a:r>
            <a:r>
              <a:rPr lang="en-US" sz="2400" dirty="0" err="1" smtClean="0"/>
              <a:t>Kalimotxo</a:t>
            </a:r>
            <a:r>
              <a:rPr lang="en-US" sz="2400" dirty="0" smtClean="0"/>
              <a:t> </a:t>
            </a:r>
            <a:r>
              <a:rPr lang="en-US" sz="2400" dirty="0"/>
              <a:t>is a drink consisting of equal parts red win and coca- cola . Although recently developed, it has become an icon of Basque culture.</a:t>
            </a:r>
            <a:endParaRPr lang="en-US" sz="2400" dirty="0" smtClean="0">
              <a:latin typeface="American Typewriter" charset="0"/>
              <a:ea typeface="American Typewriter" charset="0"/>
              <a:cs typeface="American Typewriter" charset="0"/>
            </a:endParaRPr>
          </a:p>
          <a:p>
            <a:pPr marL="457200" indent="-457200">
              <a:lnSpc>
                <a:spcPct val="100000"/>
              </a:lnSpc>
              <a:spcBef>
                <a:spcPts val="0"/>
              </a:spcBef>
              <a:buClrTx/>
              <a:buFontTx/>
              <a:buNone/>
            </a:pPr>
            <a:r>
              <a:rPr lang="en-US" sz="2400" dirty="0"/>
              <a:t/>
            </a:r>
            <a:br>
              <a:rPr lang="en-US" sz="2400" dirty="0"/>
            </a:br>
            <a:r>
              <a:rPr lang="en-US" sz="2400" u="sng" dirty="0"/>
              <a:t>https://</a:t>
            </a:r>
            <a:r>
              <a:rPr lang="en-US" sz="2400" u="sng" dirty="0" err="1"/>
              <a:t>youtu.be</a:t>
            </a:r>
            <a:r>
              <a:rPr lang="en-US" sz="2400" u="sng" dirty="0"/>
              <a:t>/qFRgnqA2A44</a:t>
            </a:r>
            <a:endParaRPr lang="en-US" sz="2400" b="1" dirty="0" smtClean="0"/>
          </a:p>
        </p:txBody>
      </p:sp>
      <p:sp>
        <p:nvSpPr>
          <p:cNvPr id="5" name="Content Placeholder 2"/>
          <p:cNvSpPr txBox="1">
            <a:spLocks/>
          </p:cNvSpPr>
          <p:nvPr/>
        </p:nvSpPr>
        <p:spPr>
          <a:xfrm>
            <a:off x="6368323" y="205198"/>
            <a:ext cx="5332610" cy="587486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lgn="ctr">
              <a:lnSpc>
                <a:spcPct val="100000"/>
              </a:lnSpc>
              <a:spcBef>
                <a:spcPts val="0"/>
              </a:spcBef>
              <a:buClrTx/>
              <a:buFontTx/>
              <a:buNone/>
            </a:pPr>
            <a:r>
              <a:rPr lang="en-US" sz="2400" b="1" u="sng" dirty="0" err="1" smtClean="0">
                <a:latin typeface="American Typewriter" charset="0"/>
                <a:ea typeface="American Typewriter" charset="0"/>
                <a:cs typeface="American Typewriter" charset="0"/>
              </a:rPr>
              <a:t>Casera</a:t>
            </a:r>
            <a:endParaRPr lang="en-US" sz="2400" b="1" u="sng" dirty="0">
              <a:latin typeface="American Typewriter" charset="0"/>
              <a:ea typeface="American Typewriter" charset="0"/>
              <a:cs typeface="American Typewriter" charset="0"/>
            </a:endParaRPr>
          </a:p>
          <a:p>
            <a:pPr marL="457200" indent="-457200">
              <a:lnSpc>
                <a:spcPct val="100000"/>
              </a:lnSpc>
              <a:spcBef>
                <a:spcPts val="0"/>
              </a:spcBef>
              <a:buClrTx/>
              <a:buFontTx/>
              <a:buNone/>
            </a:pPr>
            <a:r>
              <a:rPr lang="en-US" sz="2400" dirty="0" smtClean="0"/>
              <a:t>	</a:t>
            </a:r>
            <a:r>
              <a:rPr lang="en-US" sz="2400" dirty="0" err="1"/>
              <a:t>Casera</a:t>
            </a:r>
            <a:r>
              <a:rPr lang="en-US" sz="2400" dirty="0"/>
              <a:t> is a Spanish fizzy drink that can be related to the British 7up. This is my </a:t>
            </a:r>
            <a:r>
              <a:rPr lang="en-US" sz="2400" dirty="0" err="1"/>
              <a:t>favourite</a:t>
            </a:r>
            <a:r>
              <a:rPr lang="en-US" sz="2400" dirty="0"/>
              <a:t> drink to have in Spain. It can only be described as a muted lemon and lime drink. It comes in many different </a:t>
            </a:r>
            <a:r>
              <a:rPr lang="en-US" sz="2400" dirty="0" err="1"/>
              <a:t>flavours</a:t>
            </a:r>
            <a:r>
              <a:rPr lang="en-US" sz="2400" dirty="0"/>
              <a:t> however the original is by far my </a:t>
            </a:r>
            <a:r>
              <a:rPr lang="en-US" sz="2400" dirty="0" smtClean="0"/>
              <a:t>favorite!</a:t>
            </a:r>
            <a:r>
              <a:rPr lang="en-US" sz="2400" dirty="0"/>
              <a:t> </a:t>
            </a:r>
            <a:br>
              <a:rPr lang="en-US" sz="2400" dirty="0"/>
            </a:br>
            <a:endParaRPr lang="en-US" sz="2400" b="1"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199" y="3471333"/>
            <a:ext cx="4021275" cy="33866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132" y="3252794"/>
            <a:ext cx="4445695" cy="3334271"/>
          </a:xfrm>
          <a:prstGeom prst="rect">
            <a:avLst/>
          </a:prstGeom>
        </p:spPr>
      </p:pic>
    </p:spTree>
    <p:extLst>
      <p:ext uri="{BB962C8B-B14F-4D97-AF65-F5344CB8AC3E}">
        <p14:creationId xmlns:p14="http://schemas.microsoft.com/office/powerpoint/2010/main" val="210242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85544" y="305798"/>
            <a:ext cx="10178322" cy="35935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lgn="ctr">
              <a:lnSpc>
                <a:spcPct val="100000"/>
              </a:lnSpc>
              <a:spcBef>
                <a:spcPts val="0"/>
              </a:spcBef>
              <a:buClrTx/>
              <a:buFontTx/>
              <a:buNone/>
            </a:pPr>
            <a:r>
              <a:rPr lang="en-US" sz="2400" b="1" u="sng" dirty="0" err="1" smtClean="0">
                <a:latin typeface="American Typewriter" charset="0"/>
                <a:ea typeface="American Typewriter" charset="0"/>
                <a:cs typeface="American Typewriter" charset="0"/>
              </a:rPr>
              <a:t>Horchata</a:t>
            </a:r>
            <a:endParaRPr lang="en-US" sz="2400" b="1" u="sng" dirty="0">
              <a:latin typeface="American Typewriter" charset="0"/>
              <a:ea typeface="American Typewriter" charset="0"/>
              <a:cs typeface="American Typewriter" charset="0"/>
            </a:endParaRPr>
          </a:p>
          <a:p>
            <a:pPr marL="457200" indent="-457200">
              <a:lnSpc>
                <a:spcPct val="100000"/>
              </a:lnSpc>
              <a:spcBef>
                <a:spcPts val="0"/>
              </a:spcBef>
              <a:buClrTx/>
              <a:buFontTx/>
              <a:buNone/>
            </a:pPr>
            <a:r>
              <a:rPr lang="en-US" sz="2400" dirty="0" smtClean="0"/>
              <a:t>You </a:t>
            </a:r>
            <a:r>
              <a:rPr lang="en-US" sz="2400" dirty="0"/>
              <a:t>may know of </a:t>
            </a:r>
            <a:r>
              <a:rPr lang="en-US" sz="2400" b="1" dirty="0" err="1"/>
              <a:t>Horchata</a:t>
            </a:r>
            <a:r>
              <a:rPr lang="en-US" sz="2400" dirty="0"/>
              <a:t> as the sweet rice drink popular in México, but it actually originates from Valencia in Spain! Valencian </a:t>
            </a:r>
            <a:r>
              <a:rPr lang="en-US" sz="2400" dirty="0" err="1"/>
              <a:t>Horchata</a:t>
            </a:r>
            <a:r>
              <a:rPr lang="en-US" sz="2400" dirty="0"/>
              <a:t> is also a sweet drink with a milky texture, however it is not made from rice but from </a:t>
            </a:r>
            <a:r>
              <a:rPr lang="en-US" sz="2400" i="1" dirty="0"/>
              <a:t>chufas</a:t>
            </a:r>
            <a:r>
              <a:rPr lang="en-US" sz="2400" dirty="0"/>
              <a:t>, or </a:t>
            </a:r>
            <a:r>
              <a:rPr lang="en-US" sz="2400" dirty="0" err="1"/>
              <a:t>tigernuts</a:t>
            </a:r>
            <a:r>
              <a:rPr lang="en-US" sz="2400" dirty="0"/>
              <a:t>. The nuts are purred with water to make the milk and sugar is added to make it sweet. </a:t>
            </a:r>
            <a:r>
              <a:rPr lang="en-US" sz="2400" dirty="0" err="1"/>
              <a:t>Horchata</a:t>
            </a:r>
            <a:r>
              <a:rPr lang="en-US" sz="2400" dirty="0"/>
              <a:t> is a drink  always served cold</a:t>
            </a:r>
            <a:r>
              <a:rPr lang="en-US" sz="2400" dirty="0" smtClean="0"/>
              <a:t>.</a:t>
            </a:r>
            <a:r>
              <a:rPr lang="en-US" sz="2400" dirty="0"/>
              <a:t/>
            </a:r>
            <a:br>
              <a:rPr lang="en-US" sz="2400" dirty="0"/>
            </a:br>
            <a:endParaRPr lang="en-US" sz="2400" dirty="0" smtClean="0">
              <a:latin typeface="American Typewriter" charset="0"/>
              <a:ea typeface="American Typewriter" charset="0"/>
              <a:cs typeface="American Typewriter" charset="0"/>
            </a:endParaRPr>
          </a:p>
          <a:p>
            <a:pPr marL="457200" indent="-457200">
              <a:lnSpc>
                <a:spcPct val="100000"/>
              </a:lnSpc>
              <a:spcBef>
                <a:spcPts val="0"/>
              </a:spcBef>
              <a:buClrTx/>
              <a:buFontTx/>
              <a:buNone/>
            </a:pPr>
            <a:endParaRPr lang="en-US" sz="2400"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667" y="2633133"/>
            <a:ext cx="4800599" cy="4072467"/>
          </a:xfrm>
          <a:prstGeom prst="rect">
            <a:avLst/>
          </a:prstGeom>
        </p:spPr>
      </p:pic>
    </p:spTree>
    <p:extLst>
      <p:ext uri="{BB962C8B-B14F-4D97-AF65-F5344CB8AC3E}">
        <p14:creationId xmlns:p14="http://schemas.microsoft.com/office/powerpoint/2010/main" val="210251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Starters</a:t>
            </a:r>
            <a:endParaRPr lang="en-US" dirty="0"/>
          </a:p>
        </p:txBody>
      </p:sp>
      <p:sp>
        <p:nvSpPr>
          <p:cNvPr id="4" name="Content Placeholder 2"/>
          <p:cNvSpPr txBox="1">
            <a:spLocks/>
          </p:cNvSpPr>
          <p:nvPr/>
        </p:nvSpPr>
        <p:spPr>
          <a:xfrm>
            <a:off x="1251678" y="1050865"/>
            <a:ext cx="10178322" cy="421540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dirty="0"/>
              <a:t>Spanish food is often </a:t>
            </a:r>
            <a:r>
              <a:rPr lang="en-US" sz="2400" dirty="0" err="1"/>
              <a:t>recognised</a:t>
            </a:r>
            <a:r>
              <a:rPr lang="en-US" sz="2400" dirty="0"/>
              <a:t> as one of the top cuisines in the world, and some traditional Spanish dishes and recipes date hundreds of years. </a:t>
            </a:r>
          </a:p>
          <a:p>
            <a:r>
              <a:rPr lang="en-US" sz="2400" dirty="0"/>
              <a:t>Spanish starters are renowned worldwide and are eaten in many places outside Spain. Tapas are a huge part of Spanish culture and are used as starters in many Spanish restaurants. Here are some examples of Spanish starters; </a:t>
            </a:r>
            <a:endParaRPr lang="en-US" sz="2400" dirty="0" smtClean="0"/>
          </a:p>
          <a:p>
            <a:r>
              <a:rPr lang="en-US" sz="2400" dirty="0" err="1"/>
              <a:t>Croquetas</a:t>
            </a:r>
            <a:r>
              <a:rPr lang="en-US" sz="2400" dirty="0"/>
              <a:t> ~ Croquettes are hugely popular in Spain. They vary from being made of potato, cheese or even ham, and are then breaded and fried.  </a:t>
            </a:r>
            <a:br>
              <a:rPr lang="en-US" sz="2400" dirty="0"/>
            </a:br>
            <a:endParaRPr lang="en-US" sz="2400"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932" y="4123267"/>
            <a:ext cx="5063067" cy="2531534"/>
          </a:xfrm>
          <a:prstGeom prst="rect">
            <a:avLst/>
          </a:prstGeom>
        </p:spPr>
      </p:pic>
    </p:spTree>
    <p:extLst>
      <p:ext uri="{BB962C8B-B14F-4D97-AF65-F5344CB8AC3E}">
        <p14:creationId xmlns:p14="http://schemas.microsoft.com/office/powerpoint/2010/main" val="3351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51678" y="491066"/>
            <a:ext cx="4962855" cy="567266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dirty="0"/>
              <a:t>Tortilla Española ~ Tortilla is without a doubt one of the most well known Spanish dishes. It is a variation of an </a:t>
            </a:r>
            <a:r>
              <a:rPr lang="en-US" sz="2400" dirty="0" err="1"/>
              <a:t>omelette</a:t>
            </a:r>
            <a:r>
              <a:rPr lang="en-US" sz="2400" dirty="0"/>
              <a:t> made with egg and potato. </a:t>
            </a:r>
            <a:br>
              <a:rPr lang="en-US" sz="2400" dirty="0"/>
            </a:br>
            <a:endParaRPr lang="en-US" sz="2400"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265" y="236429"/>
            <a:ext cx="3776134" cy="2711387"/>
          </a:xfrm>
          <a:prstGeom prst="rect">
            <a:avLst/>
          </a:prstGeom>
        </p:spPr>
      </p:pic>
      <p:sp>
        <p:nvSpPr>
          <p:cNvPr id="6" name="Content Placeholder 2"/>
          <p:cNvSpPr txBox="1">
            <a:spLocks/>
          </p:cNvSpPr>
          <p:nvPr/>
        </p:nvSpPr>
        <p:spPr>
          <a:xfrm>
            <a:off x="1548011" y="4021666"/>
            <a:ext cx="4962855" cy="567266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dirty="0"/>
              <a:t>Gazpacho ~ Gazpacho is a cold tomato soup that is eaten all over Spain. You can see it on almost any menu in any Spanish restaurant</a:t>
            </a:r>
            <a:r>
              <a:rPr lang="en-US" sz="2400" dirty="0" smtClean="0"/>
              <a:t>.</a:t>
            </a:r>
            <a:endParaRPr lang="en-US" sz="2400" b="1"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5" y="3327399"/>
            <a:ext cx="4318001" cy="3238501"/>
          </a:xfrm>
          <a:prstGeom prst="rect">
            <a:avLst/>
          </a:prstGeom>
        </p:spPr>
      </p:pic>
    </p:spTree>
    <p:extLst>
      <p:ext uri="{BB962C8B-B14F-4D97-AF65-F5344CB8AC3E}">
        <p14:creationId xmlns:p14="http://schemas.microsoft.com/office/powerpoint/2010/main" val="194488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320799" y="-520701"/>
            <a:ext cx="4792133" cy="342053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US" sz="2400" dirty="0" smtClean="0"/>
          </a:p>
          <a:p>
            <a:endParaRPr lang="en-US" sz="2400" dirty="0"/>
          </a:p>
          <a:p>
            <a:r>
              <a:rPr lang="en-US" sz="2400" dirty="0" err="1" smtClean="0"/>
              <a:t>Patatas</a:t>
            </a:r>
            <a:r>
              <a:rPr lang="en-US" sz="2400" dirty="0" smtClean="0"/>
              <a:t> </a:t>
            </a:r>
            <a:r>
              <a:rPr lang="en-US" sz="2400" dirty="0" err="1"/>
              <a:t>bravas</a:t>
            </a:r>
            <a:r>
              <a:rPr lang="en-US" sz="2400" dirty="0"/>
              <a:t> ~ These potatoes are another native Spanish starter. They are made of cubes of potato in a spicy, tomato sauce. </a:t>
            </a:r>
            <a:br>
              <a:rPr lang="en-US" sz="2400" dirty="0"/>
            </a:br>
            <a:endParaRPr lang="en-US" sz="2400" b="1" dirty="0" smtClean="0"/>
          </a:p>
        </p:txBody>
      </p:sp>
      <p:sp>
        <p:nvSpPr>
          <p:cNvPr id="5" name="Content Placeholder 2"/>
          <p:cNvSpPr txBox="1">
            <a:spLocks/>
          </p:cNvSpPr>
          <p:nvPr/>
        </p:nvSpPr>
        <p:spPr>
          <a:xfrm>
            <a:off x="1320799" y="3217333"/>
            <a:ext cx="4521200" cy="567266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US" sz="2400" dirty="0" smtClean="0"/>
          </a:p>
          <a:p>
            <a:r>
              <a:rPr lang="en-US" sz="2400" dirty="0" smtClean="0"/>
              <a:t>Cured </a:t>
            </a:r>
            <a:r>
              <a:rPr lang="en-US" sz="2400" dirty="0"/>
              <a:t>meats ~ Cured meats, such as </a:t>
            </a:r>
            <a:r>
              <a:rPr lang="en-US" sz="2400" dirty="0" err="1"/>
              <a:t>jamon</a:t>
            </a:r>
            <a:r>
              <a:rPr lang="en-US" sz="2400" dirty="0"/>
              <a:t> and chorizo, are a really popular Spanish starter. They can be eaten on their own or with cheese or bread. </a:t>
            </a:r>
            <a:br>
              <a:rPr lang="en-US" sz="2400" dirty="0"/>
            </a:br>
            <a:endParaRPr lang="en-US" sz="2400" b="1"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817" y="118672"/>
            <a:ext cx="3704166" cy="27811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817" y="3048000"/>
            <a:ext cx="3587749" cy="3587749"/>
          </a:xfrm>
          <a:prstGeom prst="rect">
            <a:avLst/>
          </a:prstGeom>
        </p:spPr>
      </p:pic>
    </p:spTree>
    <p:extLst>
      <p:ext uri="{BB962C8B-B14F-4D97-AF65-F5344CB8AC3E}">
        <p14:creationId xmlns:p14="http://schemas.microsoft.com/office/powerpoint/2010/main" val="106542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416251"/>
            <a:ext cx="10178322" cy="1492132"/>
          </a:xfrm>
        </p:spPr>
        <p:txBody>
          <a:bodyPr/>
          <a:lstStyle/>
          <a:p>
            <a:pPr algn="ctr"/>
            <a:r>
              <a:rPr lang="en-US" dirty="0" smtClean="0"/>
              <a:t>Main courses</a:t>
            </a:r>
            <a:endParaRPr lang="en-US" dirty="0"/>
          </a:p>
        </p:txBody>
      </p:sp>
      <p:sp>
        <p:nvSpPr>
          <p:cNvPr id="3" name="Content Placeholder 2"/>
          <p:cNvSpPr>
            <a:spLocks noGrp="1"/>
          </p:cNvSpPr>
          <p:nvPr>
            <p:ph idx="1"/>
          </p:nvPr>
        </p:nvSpPr>
        <p:spPr>
          <a:xfrm>
            <a:off x="1082345" y="1314717"/>
            <a:ext cx="4404056" cy="5926666"/>
          </a:xfrm>
        </p:spPr>
        <p:txBody>
          <a:bodyPr>
            <a:normAutofit/>
          </a:bodyPr>
          <a:lstStyle/>
          <a:p>
            <a:r>
              <a:rPr lang="en-US" sz="2400" dirty="0"/>
              <a:t>A typical Spanish main course meal would include big dishes consisting of rice, meats, chorizo, and plenty of spices. Spanish meals varies as some meals can just be tapas which are small dishes and are usually shared and mixed around with big groups of friends and families.  A few popular Spanish dishes are as </a:t>
            </a:r>
            <a:r>
              <a:rPr lang="en-US" sz="2400" dirty="0" smtClean="0"/>
              <a:t>follows: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4015" y="1671316"/>
            <a:ext cx="5326068" cy="3408684"/>
          </a:xfrm>
          <a:prstGeom prst="rect">
            <a:avLst/>
          </a:prstGeom>
        </p:spPr>
      </p:pic>
    </p:spTree>
    <p:extLst>
      <p:ext uri="{BB962C8B-B14F-4D97-AF65-F5344CB8AC3E}">
        <p14:creationId xmlns:p14="http://schemas.microsoft.com/office/powerpoint/2010/main" val="75802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83944" y="203201"/>
            <a:ext cx="10178322" cy="4944533"/>
          </a:xfrm>
        </p:spPr>
        <p:txBody>
          <a:bodyPr>
            <a:normAutofit/>
          </a:bodyPr>
          <a:lstStyle/>
          <a:p>
            <a:r>
              <a:rPr lang="en-US" sz="2400" dirty="0" smtClean="0"/>
              <a:t>Paella</a:t>
            </a:r>
            <a:r>
              <a:rPr lang="en-US" sz="2400" dirty="0"/>
              <a:t>: Paella is a Valencian rice dish with saffron, chicken and seafood that has ancient roots but its modern form originated in the mid-19th century in the area around </a:t>
            </a:r>
            <a:r>
              <a:rPr lang="en-US" sz="2400" dirty="0" err="1"/>
              <a:t>Albufera</a:t>
            </a:r>
            <a:r>
              <a:rPr lang="en-US" sz="2400" dirty="0"/>
              <a:t> lagoon on the east coast of Spain. You can get this dish in lots of different styles such as paella negro, which is seafood paella with squids ink mixed in. </a:t>
            </a:r>
            <a:br>
              <a:rPr lang="en-US" sz="2400" dirty="0"/>
            </a:b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944" y="2675467"/>
            <a:ext cx="4759656" cy="35710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896" y="2675467"/>
            <a:ext cx="5855170" cy="3432275"/>
          </a:xfrm>
          <a:prstGeom prst="rect">
            <a:avLst/>
          </a:prstGeom>
        </p:spPr>
      </p:pic>
    </p:spTree>
    <p:extLst>
      <p:ext uri="{BB962C8B-B14F-4D97-AF65-F5344CB8AC3E}">
        <p14:creationId xmlns:p14="http://schemas.microsoft.com/office/powerpoint/2010/main" val="90316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50950" y="220134"/>
            <a:ext cx="10178322" cy="494453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dirty="0" err="1"/>
              <a:t>Merluza</a:t>
            </a:r>
            <a:r>
              <a:rPr lang="en-US" sz="2400" dirty="0"/>
              <a:t> a la </a:t>
            </a:r>
            <a:r>
              <a:rPr lang="en-US" sz="2400" dirty="0" err="1"/>
              <a:t>vasca</a:t>
            </a:r>
            <a:r>
              <a:rPr lang="en-US" sz="2400" dirty="0"/>
              <a:t>: </a:t>
            </a:r>
            <a:r>
              <a:rPr lang="en-US" sz="2400" i="1" dirty="0"/>
              <a:t>Hake to the Basque</a:t>
            </a:r>
            <a:r>
              <a:rPr lang="en-US" sz="2400" dirty="0"/>
              <a:t> . The </a:t>
            </a:r>
            <a:r>
              <a:rPr lang="en-US" sz="2400" i="1" dirty="0"/>
              <a:t>Basque hake</a:t>
            </a:r>
            <a:r>
              <a:rPr lang="en-US" sz="2400" dirty="0"/>
              <a:t> or hake </a:t>
            </a:r>
            <a:r>
              <a:rPr lang="en-US" sz="2400" dirty="0" err="1"/>
              <a:t>coskera</a:t>
            </a:r>
            <a:r>
              <a:rPr lang="en-US" sz="2400" dirty="0"/>
              <a:t>, is a typical dish of the Basque cuisine, so rich and varied gastronomically speaking. It has many similarities with hake in green sauce but each one having different </a:t>
            </a:r>
            <a:r>
              <a:rPr lang="en-US" sz="2400" dirty="0" err="1"/>
              <a:t>flavours</a:t>
            </a:r>
            <a:r>
              <a:rPr lang="en-US" sz="2400" dirty="0"/>
              <a:t> and textures.</a:t>
            </a:r>
            <a:r>
              <a:rPr lang="en-US" sz="2400" dirty="0" smtClean="0"/>
              <a:t/>
            </a:r>
            <a:br>
              <a:rPr lang="en-US" sz="2400" dirty="0" smtClean="0"/>
            </a:br>
            <a:endParaRPr lang="en-US" sz="2400" dirty="0"/>
          </a:p>
        </p:txBody>
      </p:sp>
      <p:sp>
        <p:nvSpPr>
          <p:cNvPr id="8" name="AutoShape 2" descr="https://plus.google.com/u/1/_/focus/photos/public/AIbEiAIAAABDCMnmt6P4tY7MaCILdmNhcmRfcGhvdG8qKDYzNTBhOGE5ODRiMDM0YjZjZTFmOTYwYjNjYWRmYWI2MjI2NzJjM2EwAWrk4n9uN1fRNPvy520wkJdTMwhN?sz=64"/>
          <p:cNvSpPr>
            <a:spLocks noChangeAspect="1" noChangeArrowheads="1"/>
          </p:cNvSpPr>
          <p:nvPr/>
        </p:nvSpPr>
        <p:spPr bwMode="auto">
          <a:xfrm>
            <a:off x="1250950" y="3830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00" y="2348223"/>
            <a:ext cx="7142256" cy="4018709"/>
          </a:xfrm>
          <a:prstGeom prst="rect">
            <a:avLst/>
          </a:prstGeom>
        </p:spPr>
      </p:pic>
    </p:spTree>
    <p:extLst>
      <p:ext uri="{BB962C8B-B14F-4D97-AF65-F5344CB8AC3E}">
        <p14:creationId xmlns:p14="http://schemas.microsoft.com/office/powerpoint/2010/main" val="174396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Desserts</a:t>
            </a:r>
            <a:endParaRPr lang="en-US" dirty="0"/>
          </a:p>
        </p:txBody>
      </p:sp>
      <p:sp>
        <p:nvSpPr>
          <p:cNvPr id="3" name="Content Placeholder 2"/>
          <p:cNvSpPr>
            <a:spLocks noGrp="1"/>
          </p:cNvSpPr>
          <p:nvPr>
            <p:ph idx="1"/>
          </p:nvPr>
        </p:nvSpPr>
        <p:spPr>
          <a:xfrm>
            <a:off x="1251678" y="1244992"/>
            <a:ext cx="10178322" cy="3593591"/>
          </a:xfrm>
        </p:spPr>
        <p:txBody>
          <a:bodyPr>
            <a:norm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lang="en-US" sz="2400" b="1" u="sng" dirty="0" err="1" smtClean="0">
                <a:latin typeface="American Typewriter" charset="0"/>
                <a:ea typeface="American Typewriter" charset="0"/>
                <a:cs typeface="American Typewriter" charset="0"/>
              </a:rPr>
              <a:t>Tarta</a:t>
            </a:r>
            <a:r>
              <a:rPr lang="en-US" sz="2400" b="1" u="sng" dirty="0" smtClean="0">
                <a:latin typeface="American Typewriter" charset="0"/>
                <a:ea typeface="American Typewriter" charset="0"/>
                <a:cs typeface="American Typewriter" charset="0"/>
              </a:rPr>
              <a:t> de Santiago</a:t>
            </a:r>
          </a:p>
          <a:p>
            <a:pPr marL="457200" indent="-457200">
              <a:lnSpc>
                <a:spcPct val="100000"/>
              </a:lnSpc>
              <a:spcBef>
                <a:spcPts val="0"/>
              </a:spcBef>
              <a:buClrTx/>
              <a:buNone/>
            </a:pPr>
            <a:r>
              <a:rPr lang="en-US" sz="2400" dirty="0" smtClean="0">
                <a:latin typeface="American Typewriter" charset="0"/>
                <a:ea typeface="American Typewriter" charset="0"/>
                <a:cs typeface="American Typewriter" charset="0"/>
              </a:rPr>
              <a:t>	This </a:t>
            </a:r>
            <a:r>
              <a:rPr lang="en-US" sz="2400" dirty="0">
                <a:latin typeface="American Typewriter" charset="0"/>
                <a:ea typeface="American Typewriter" charset="0"/>
                <a:cs typeface="American Typewriter" charset="0"/>
              </a:rPr>
              <a:t>means Santiago cake and it came from Galicia, however it is consumed all over Spain. </a:t>
            </a:r>
            <a:r>
              <a:rPr lang="en-US" sz="2400" dirty="0" smtClean="0">
                <a:latin typeface="American Typewriter" charset="0"/>
                <a:ea typeface="American Typewriter" charset="0"/>
                <a:cs typeface="American Typewriter" charset="0"/>
              </a:rPr>
              <a:t>Its main </a:t>
            </a:r>
            <a:r>
              <a:rPr lang="en-US" sz="2400" dirty="0">
                <a:latin typeface="American Typewriter" charset="0"/>
                <a:ea typeface="American Typewriter" charset="0"/>
                <a:cs typeface="American Typewriter" charset="0"/>
              </a:rPr>
              <a:t>ingredient is crushed almonds. This desert actually dates back to as far as 1577. In Spain, this desert is typically not made from scratch and is actually comes pre-made from a box. </a:t>
            </a:r>
          </a:p>
          <a:p>
            <a:pPr marL="457200" marR="0" lvl="0" indent="-457200" defTabSz="914400" eaLnBrk="1" fontAlgn="auto" latinLnBrk="0" hangingPunct="1">
              <a:lnSpc>
                <a:spcPct val="100000"/>
              </a:lnSpc>
              <a:spcBef>
                <a:spcPts val="0"/>
              </a:spcBef>
              <a:spcAft>
                <a:spcPts val="0"/>
              </a:spcAft>
              <a:buClrTx/>
              <a:buSzTx/>
              <a:buFontTx/>
              <a:buNone/>
              <a:tabLst/>
              <a:defRPr/>
            </a:pPr>
            <a:endParaRPr lang="en-US" sz="2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155" y="3460652"/>
            <a:ext cx="4904437" cy="3242603"/>
          </a:xfrm>
          <a:prstGeom prst="rect">
            <a:avLst/>
          </a:prstGeom>
        </p:spPr>
      </p:pic>
    </p:spTree>
    <p:extLst>
      <p:ext uri="{BB962C8B-B14F-4D97-AF65-F5344CB8AC3E}">
        <p14:creationId xmlns:p14="http://schemas.microsoft.com/office/powerpoint/2010/main" val="44371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674" y="351693"/>
            <a:ext cx="8876193" cy="7047914"/>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err="1" smtClean="0"/>
              <a:t>Tarta</a:t>
            </a:r>
            <a:r>
              <a:rPr lang="en-US" sz="2400" b="1" dirty="0" smtClean="0"/>
              <a:t> de </a:t>
            </a:r>
            <a:r>
              <a:rPr lang="en-US" sz="2400" b="1" dirty="0" err="1" smtClean="0"/>
              <a:t>Queso</a:t>
            </a:r>
            <a:endParaRPr lang="en-US" sz="2400" b="1" dirty="0"/>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Spanish </a:t>
            </a:r>
            <a:r>
              <a:rPr lang="en-US" sz="2400" dirty="0"/>
              <a:t>cheesecake is the very opposite to the New York style cheesecake that we are used to eating. It is light and fluffy and usually has a strong cheese flavor. They also do not always have a base. But when they do, it is usually very dry and crunchy. This desert is usually topped with berries.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75" y="2749970"/>
            <a:ext cx="4603312" cy="35153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987" y="2749970"/>
            <a:ext cx="5012267" cy="3515364"/>
          </a:xfrm>
          <a:prstGeom prst="rect">
            <a:avLst/>
          </a:prstGeom>
        </p:spPr>
      </p:pic>
    </p:spTree>
    <p:extLst>
      <p:ext uri="{BB962C8B-B14F-4D97-AF65-F5344CB8AC3E}">
        <p14:creationId xmlns:p14="http://schemas.microsoft.com/office/powerpoint/2010/main" val="200614540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1002</TotalTime>
  <Words>585</Words>
  <Application>Microsoft Macintosh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American Typewriter</vt:lpstr>
      <vt:lpstr>Gill Sans MT</vt:lpstr>
      <vt:lpstr>Impact</vt:lpstr>
      <vt:lpstr>Arial</vt:lpstr>
      <vt:lpstr>Badge</vt:lpstr>
      <vt:lpstr>Traditional Spanish foods</vt:lpstr>
      <vt:lpstr>Starters</vt:lpstr>
      <vt:lpstr>PowerPoint Presentation</vt:lpstr>
      <vt:lpstr>PowerPoint Presentation</vt:lpstr>
      <vt:lpstr>Main courses</vt:lpstr>
      <vt:lpstr>PowerPoint Presentation</vt:lpstr>
      <vt:lpstr>PowerPoint Presentation</vt:lpstr>
      <vt:lpstr>Desserts</vt:lpstr>
      <vt:lpstr>PowerPoint Presentation</vt:lpstr>
      <vt:lpstr>PowerPoint Presentation</vt:lpstr>
      <vt:lpstr>PowerPoint Presentation</vt:lpstr>
      <vt:lpstr>PowerPoint Presentation</vt:lpstr>
      <vt:lpstr>Drinks</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Spanish foods</dc:title>
  <dc:creator>Microsoft Office User</dc:creator>
  <cp:lastModifiedBy>Microsoft Office User</cp:lastModifiedBy>
  <cp:revision>9</cp:revision>
  <dcterms:created xsi:type="dcterms:W3CDTF">2018-03-14T16:33:42Z</dcterms:created>
  <dcterms:modified xsi:type="dcterms:W3CDTF">2018-05-03T10:54:25Z</dcterms:modified>
</cp:coreProperties>
</file>